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58" r:id="rId7"/>
    <p:sldId id="259" r:id="rId8"/>
    <p:sldId id="264" r:id="rId9"/>
    <p:sldId id="260" r:id="rId10"/>
    <p:sldId id="263" r:id="rId11"/>
    <p:sldId id="26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96" autoAdjust="0"/>
    <p:restoredTop sz="85273" autoAdjust="0"/>
  </p:normalViewPr>
  <p:slideViewPr>
    <p:cSldViewPr snapToGrid="0">
      <p:cViewPr varScale="1">
        <p:scale>
          <a:sx n="63" d="100"/>
          <a:sy n="63" d="100"/>
        </p:scale>
        <p:origin x="10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sc-felveteli@vik-dh.bme.h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003609" y="2404534"/>
            <a:ext cx="8270393" cy="1646302"/>
          </a:xfrm>
        </p:spPr>
        <p:txBody>
          <a:bodyPr/>
          <a:lstStyle/>
          <a:p>
            <a:r>
              <a:rPr lang="hu-HU" dirty="0"/>
              <a:t>Tájékoztató </a:t>
            </a:r>
            <a:r>
              <a:rPr lang="hu-HU" dirty="0" err="1"/>
              <a:t>MSc</a:t>
            </a:r>
            <a:r>
              <a:rPr lang="hu-HU" dirty="0"/>
              <a:t>. Képzésre jelentkezőknek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07066" y="4050835"/>
            <a:ext cx="7766936" cy="1096899"/>
          </a:xfrm>
        </p:spPr>
        <p:txBody>
          <a:bodyPr>
            <a:normAutofit/>
          </a:bodyPr>
          <a:lstStyle/>
          <a:p>
            <a:r>
              <a:rPr lang="hu-HU" sz="3200" b="1" dirty="0"/>
              <a:t>2018. október 25.</a:t>
            </a: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991615"/>
            <a:ext cx="1044109" cy="161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230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Elérhetőségek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3200" dirty="0"/>
              <a:t>Szociális kérdésekkel kapcsolatban: </a:t>
            </a:r>
          </a:p>
          <a:p>
            <a:pPr lvl="1"/>
            <a:r>
              <a:rPr lang="hu-HU" sz="2800" b="1" dirty="0">
                <a:solidFill>
                  <a:srgbClr val="FF0000"/>
                </a:solidFill>
              </a:rPr>
              <a:t>szoc@vik.hk</a:t>
            </a:r>
            <a:endParaRPr lang="hu-HU" sz="3200" dirty="0"/>
          </a:p>
          <a:p>
            <a:r>
              <a:rPr lang="hu-HU" sz="3200" dirty="0"/>
              <a:t>Kollégiumi kérdésekkel kapcsolatban: </a:t>
            </a:r>
          </a:p>
          <a:p>
            <a:pPr lvl="1"/>
            <a:r>
              <a:rPr lang="hu-HU" sz="2800" b="1" dirty="0">
                <a:solidFill>
                  <a:srgbClr val="FF0000"/>
                </a:solidFill>
              </a:rPr>
              <a:t>kfb@sch.bme.hu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E7EC9CAF-E492-4D0B-B740-8F4E6A57B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991615"/>
            <a:ext cx="1044109" cy="161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420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389003" y="2785241"/>
            <a:ext cx="8596668" cy="1320800"/>
          </a:xfrm>
        </p:spPr>
        <p:txBody>
          <a:bodyPr>
            <a:normAutofit/>
          </a:bodyPr>
          <a:lstStyle/>
          <a:p>
            <a:r>
              <a:rPr lang="hu-HU" sz="6600" b="1" dirty="0"/>
              <a:t>Kérdések?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991615"/>
            <a:ext cx="1044109" cy="161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137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364244" y="2848303"/>
            <a:ext cx="8596668" cy="1320800"/>
          </a:xfrm>
        </p:spPr>
        <p:txBody>
          <a:bodyPr>
            <a:normAutofit/>
          </a:bodyPr>
          <a:lstStyle/>
          <a:p>
            <a:r>
              <a:rPr lang="hu-HU" sz="4400" b="1" dirty="0"/>
              <a:t>Köszönjük a figyelmet!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991615"/>
            <a:ext cx="1044109" cy="161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147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Menetrend, határidők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2184324"/>
            <a:ext cx="9347815" cy="4559403"/>
          </a:xfrm>
        </p:spPr>
        <p:txBody>
          <a:bodyPr>
            <a:normAutofit/>
          </a:bodyPr>
          <a:lstStyle/>
          <a:p>
            <a:r>
              <a:rPr lang="hu-HU" sz="2800" b="1" dirty="0" err="1"/>
              <a:t>MSc</a:t>
            </a:r>
            <a:r>
              <a:rPr lang="hu-HU" sz="2800" b="1" dirty="0"/>
              <a:t>. jelentkezés (felvi.hu): </a:t>
            </a:r>
            <a:r>
              <a:rPr lang="hu-HU" sz="2800" b="1" dirty="0">
                <a:solidFill>
                  <a:srgbClr val="FF0000"/>
                </a:solidFill>
              </a:rPr>
              <a:t>2018. november 15.</a:t>
            </a:r>
          </a:p>
          <a:p>
            <a:r>
              <a:rPr lang="hu-HU" sz="2800" b="1" dirty="0"/>
              <a:t>Szakdolgozat leadási határideje: </a:t>
            </a:r>
            <a:r>
              <a:rPr lang="hu-HU" sz="2800" b="1" dirty="0">
                <a:solidFill>
                  <a:srgbClr val="FF0000"/>
                </a:solidFill>
              </a:rPr>
              <a:t>2018. december 7.</a:t>
            </a:r>
          </a:p>
          <a:p>
            <a:r>
              <a:rPr lang="hu-HU" sz="2800" b="1" dirty="0"/>
              <a:t>Decemberben le kell zárni a félévet</a:t>
            </a:r>
          </a:p>
          <a:p>
            <a:r>
              <a:rPr lang="hu-HU" sz="2800" b="1" dirty="0"/>
              <a:t>Elkülönített záróvizsga időpontja: </a:t>
            </a:r>
            <a:r>
              <a:rPr lang="hu-HU" sz="2800" b="1" dirty="0">
                <a:solidFill>
                  <a:srgbClr val="FF0000"/>
                </a:solidFill>
              </a:rPr>
              <a:t>2018. január 2.</a:t>
            </a:r>
            <a:r>
              <a:rPr lang="hu-HU" sz="2800" b="1" dirty="0">
                <a:solidFill>
                  <a:schemeClr val="tx1"/>
                </a:solidFill>
              </a:rPr>
              <a:t/>
            </a:r>
            <a:br>
              <a:rPr lang="hu-HU" sz="2800" b="1" dirty="0">
                <a:solidFill>
                  <a:schemeClr val="tx1"/>
                </a:solidFill>
              </a:rPr>
            </a:br>
            <a:endParaRPr lang="hu-HU" sz="2800" b="1" dirty="0">
              <a:solidFill>
                <a:schemeClr val="tx1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991615"/>
            <a:ext cx="1044109" cy="161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3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8215D71-9255-4571-B960-CBB064C71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Menetrend, határidők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4CA229F-0C6F-4D2E-9CBA-1241B58E9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b="1" dirty="0"/>
              <a:t>Felvételi vizsga villamosmérnök és mérnökinformatikus szakon: </a:t>
            </a:r>
            <a:r>
              <a:rPr lang="hu-HU" sz="2800" b="1" dirty="0">
                <a:solidFill>
                  <a:srgbClr val="FF0000"/>
                </a:solidFill>
              </a:rPr>
              <a:t>2019. január 2.</a:t>
            </a:r>
          </a:p>
          <a:p>
            <a:r>
              <a:rPr lang="hu-HU" sz="2800" b="1" dirty="0"/>
              <a:t>Felvételi vizsga gazdaságinformatikus szakon: </a:t>
            </a:r>
            <a:r>
              <a:rPr lang="hu-HU" sz="2800" b="1" dirty="0">
                <a:solidFill>
                  <a:srgbClr val="FF0000"/>
                </a:solidFill>
              </a:rPr>
              <a:t>2019. január 7.</a:t>
            </a:r>
          </a:p>
          <a:p>
            <a:r>
              <a:rPr lang="hu-HU" sz="2800" b="1" dirty="0"/>
              <a:t>Szakdolgozat védések: </a:t>
            </a:r>
            <a:r>
              <a:rPr lang="hu-HU" sz="2800" b="1" dirty="0">
                <a:solidFill>
                  <a:srgbClr val="FF0000"/>
                </a:solidFill>
              </a:rPr>
              <a:t>2019. január 3-9.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F0094890-2B5D-4D68-AECC-6E49753477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991615"/>
            <a:ext cx="1044109" cy="161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834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4EAE183-43BE-4DAA-B38F-5DD1549C7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Szóbeli záróvizsga – </a:t>
            </a:r>
            <a:r>
              <a:rPr lang="hu-HU" dirty="0" err="1"/>
              <a:t>MSc</a:t>
            </a:r>
            <a:r>
              <a:rPr lang="hu-HU" dirty="0"/>
              <a:t> felvételi vizsga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E261F46-6E7A-4FDC-907C-5A6EFB435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b="1" dirty="0"/>
              <a:t>Írásbeli vizsga napján, 3 tagú bizottság előtt, </a:t>
            </a:r>
            <a:r>
              <a:rPr lang="hu-HU" sz="2800" b="1" dirty="0" err="1"/>
              <a:t>max</a:t>
            </a:r>
            <a:r>
              <a:rPr lang="hu-HU" sz="2800" b="1" dirty="0"/>
              <a:t>. 45 pont</a:t>
            </a:r>
          </a:p>
          <a:p>
            <a:r>
              <a:rPr lang="hu-HU" sz="2800" b="1" dirty="0"/>
              <a:t>Jelentkezés:</a:t>
            </a:r>
          </a:p>
          <a:p>
            <a:pPr lvl="1"/>
            <a:r>
              <a:rPr lang="hu-HU" sz="2600" b="1" dirty="0"/>
              <a:t>Min. 4,0 görgetett átlag</a:t>
            </a:r>
          </a:p>
          <a:p>
            <a:pPr lvl="1"/>
            <a:r>
              <a:rPr lang="hu-HU" sz="2600" b="1" dirty="0"/>
              <a:t>Jelentkezési lap</a:t>
            </a:r>
          </a:p>
          <a:p>
            <a:pPr lvl="1"/>
            <a:endParaRPr lang="hu-HU" sz="2600" b="1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37169209-FBAB-48E0-8EF4-B13E8F9544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991615"/>
            <a:ext cx="1044109" cy="161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093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DC4ED1F-E856-47D6-A4A8-FE94E94A8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Szóbeli záróvizsga – </a:t>
            </a:r>
            <a:r>
              <a:rPr lang="hu-HU" dirty="0" err="1"/>
              <a:t>MSc</a:t>
            </a:r>
            <a:r>
              <a:rPr lang="hu-HU" dirty="0"/>
              <a:t> felvételi vizsga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ECA91FD-581B-49EE-BDA3-8EE7917BB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b="1" dirty="0"/>
              <a:t>Előnyök jelentkezésnél:</a:t>
            </a:r>
          </a:p>
          <a:p>
            <a:pPr lvl="1"/>
            <a:r>
              <a:rPr lang="hu-HU" sz="2800" b="1" dirty="0"/>
              <a:t>TDK munka, publikáció</a:t>
            </a:r>
          </a:p>
          <a:p>
            <a:pPr lvl="1"/>
            <a:r>
              <a:rPr lang="hu-HU" sz="2800" b="1" dirty="0"/>
              <a:t>Tanulmányi versenyek, demonstrátor</a:t>
            </a:r>
          </a:p>
          <a:p>
            <a:r>
              <a:rPr lang="hu-HU" sz="3000" b="1" dirty="0"/>
              <a:t>Kérdések: </a:t>
            </a:r>
            <a:r>
              <a:rPr lang="hu-HU" sz="3200" dirty="0">
                <a:hlinkClick r:id="rId2"/>
              </a:rPr>
              <a:t>msc-felveteli@vik-dh.bme.hu</a:t>
            </a:r>
            <a:endParaRPr lang="hu-HU" sz="3000" b="1" dirty="0"/>
          </a:p>
          <a:p>
            <a:r>
              <a:rPr lang="hu-HU" sz="3000" b="1" dirty="0"/>
              <a:t>Jelentkezés: </a:t>
            </a:r>
            <a:r>
              <a:rPr lang="hu-HU" sz="3000" b="1" dirty="0">
                <a:solidFill>
                  <a:srgbClr val="FF0000"/>
                </a:solidFill>
              </a:rPr>
              <a:t>2018. december 3.</a:t>
            </a:r>
            <a:r>
              <a:rPr lang="hu-HU" sz="3000" b="1" dirty="0"/>
              <a:t/>
            </a:r>
            <a:br>
              <a:rPr lang="hu-HU" sz="3000" b="1" dirty="0"/>
            </a:br>
            <a:endParaRPr lang="hu-HU" sz="2800" b="1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24BD9B27-5824-4DF8-863D-21E012F8E4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991615"/>
            <a:ext cx="1044109" cy="161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602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További tanulmányi tudnivalók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919555"/>
            <a:ext cx="8596668" cy="3880773"/>
          </a:xfrm>
        </p:spPr>
        <p:txBody>
          <a:bodyPr>
            <a:normAutofit/>
          </a:bodyPr>
          <a:lstStyle/>
          <a:p>
            <a:r>
              <a:rPr lang="hu-HU" sz="2800" b="1" dirty="0"/>
              <a:t>Jogviszony folytonos a </a:t>
            </a:r>
            <a:r>
              <a:rPr lang="hu-HU" sz="2800" b="1" dirty="0" err="1"/>
              <a:t>BSc</a:t>
            </a:r>
            <a:r>
              <a:rPr lang="hu-HU" sz="2800" b="1" dirty="0"/>
              <a:t>. és </a:t>
            </a:r>
            <a:r>
              <a:rPr lang="hu-HU" sz="2800" b="1" dirty="0" err="1"/>
              <a:t>MSc</a:t>
            </a:r>
            <a:r>
              <a:rPr lang="hu-HU" sz="2800" b="1" dirty="0"/>
              <a:t>. között</a:t>
            </a:r>
          </a:p>
          <a:p>
            <a:r>
              <a:rPr lang="hu-HU" sz="2800" b="1" dirty="0" err="1"/>
              <a:t>MSc</a:t>
            </a:r>
            <a:r>
              <a:rPr lang="hu-HU" sz="2800" b="1" dirty="0"/>
              <a:t>. próbafelvételi is lesz</a:t>
            </a:r>
          </a:p>
          <a:p>
            <a:r>
              <a:rPr lang="hu-HU" sz="2800" b="1" dirty="0"/>
              <a:t>Tanulmányi kérdések esetén: </a:t>
            </a:r>
            <a:r>
              <a:rPr lang="hu-HU" sz="2800" b="1" dirty="0">
                <a:solidFill>
                  <a:srgbClr val="FF0000"/>
                </a:solidFill>
              </a:rPr>
              <a:t>tanulmanyi@vik.hk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991615"/>
            <a:ext cx="1044109" cy="161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560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Ösztöndíjak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50879" y="1635760"/>
            <a:ext cx="10184522" cy="5368910"/>
          </a:xfrm>
        </p:spPr>
        <p:txBody>
          <a:bodyPr>
            <a:noAutofit/>
          </a:bodyPr>
          <a:lstStyle/>
          <a:p>
            <a:r>
              <a:rPr lang="hu-HU" sz="2800" b="1" dirty="0"/>
              <a:t>Tanulmányi ösztöndíj </a:t>
            </a:r>
          </a:p>
          <a:p>
            <a:pPr lvl="1"/>
            <a:r>
              <a:rPr lang="hu-HU" sz="2600" dirty="0" smtClean="0"/>
              <a:t>Eü. Mérnököknek a szigorlati és vizsgajegyeik alapján megállapított pont kilencszerese alapján</a:t>
            </a:r>
          </a:p>
          <a:p>
            <a:pPr lvl="1"/>
            <a:r>
              <a:rPr lang="hu-HU" sz="2600" dirty="0" smtClean="0"/>
              <a:t>A többi szakon a felvételi vizsga pontszáma alapján</a:t>
            </a:r>
            <a:endParaRPr lang="hu-HU" sz="2600" dirty="0"/>
          </a:p>
          <a:p>
            <a:pPr marL="457200" lvl="1" indent="0">
              <a:buNone/>
            </a:pPr>
            <a:endParaRPr lang="hu-HU" sz="2600" dirty="0"/>
          </a:p>
          <a:p>
            <a:r>
              <a:rPr lang="hu-HU" sz="2800" b="1" dirty="0"/>
              <a:t>Nemzeti Felsőoktatási Ösztöndíj</a:t>
            </a:r>
          </a:p>
          <a:p>
            <a:pPr lvl="1"/>
            <a:r>
              <a:rPr lang="hu-HU" sz="2600" dirty="0"/>
              <a:t>Akinek eddig járt, </a:t>
            </a:r>
            <a:r>
              <a:rPr lang="hu-HU" sz="2600" dirty="0" smtClean="0"/>
              <a:t>az a </a:t>
            </a:r>
            <a:r>
              <a:rPr lang="hu-HU" sz="2600" dirty="0"/>
              <a:t>következő félévben is kapni fogja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24" y="5135306"/>
            <a:ext cx="1044109" cy="161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364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Ösztöndíjak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744952"/>
            <a:ext cx="8596668" cy="3880773"/>
          </a:xfrm>
        </p:spPr>
        <p:txBody>
          <a:bodyPr>
            <a:normAutofit/>
          </a:bodyPr>
          <a:lstStyle/>
          <a:p>
            <a:r>
              <a:rPr lang="hu-HU" sz="2800" b="1" dirty="0"/>
              <a:t>Szociális támogatás</a:t>
            </a:r>
          </a:p>
          <a:p>
            <a:pPr lvl="1"/>
            <a:r>
              <a:rPr lang="hu-HU" sz="2600" dirty="0"/>
              <a:t>Mint BSc.-n, ugyanaz a </a:t>
            </a:r>
            <a:r>
              <a:rPr lang="hu-HU" sz="2600" dirty="0" smtClean="0"/>
              <a:t>pontrendszer, igazoláslista </a:t>
            </a:r>
            <a:r>
              <a:rPr lang="hu-HU" sz="2600" dirty="0"/>
              <a:t>és határidő</a:t>
            </a:r>
          </a:p>
          <a:p>
            <a:pPr lvl="1"/>
            <a:r>
              <a:rPr lang="hu-HU" sz="2600" dirty="0"/>
              <a:t>Ezzel együtt kell jelentkezni az Alaptámogatásra is</a:t>
            </a:r>
          </a:p>
          <a:p>
            <a:r>
              <a:rPr lang="hu-HU" sz="2800" b="1" dirty="0"/>
              <a:t>Alaptámogatás</a:t>
            </a:r>
          </a:p>
          <a:p>
            <a:pPr lvl="1"/>
            <a:r>
              <a:rPr lang="hu-HU" sz="2600" dirty="0"/>
              <a:t>Csak első félévben, rászorultsági kategóriába tartozóknak, akik elérik a minimum pontszámot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A9375810-1596-428E-A0F3-5DAB878A44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991615"/>
            <a:ext cx="1044109" cy="161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105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Kollégiumi felvételi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640327"/>
            <a:ext cx="8596668" cy="3880773"/>
          </a:xfrm>
        </p:spPr>
        <p:txBody>
          <a:bodyPr>
            <a:normAutofit/>
          </a:bodyPr>
          <a:lstStyle/>
          <a:p>
            <a:r>
              <a:rPr lang="hu-HU" sz="3200" dirty="0"/>
              <a:t>Elsősorban tanulmányi alapon</a:t>
            </a:r>
          </a:p>
          <a:p>
            <a:pPr lvl="1"/>
            <a:r>
              <a:rPr lang="hu-HU" sz="2800" dirty="0"/>
              <a:t>Felvételi pontok alapján</a:t>
            </a:r>
          </a:p>
          <a:p>
            <a:r>
              <a:rPr lang="hu-HU" sz="3200" dirty="0"/>
              <a:t>Szociális alapú felvételi</a:t>
            </a:r>
          </a:p>
          <a:p>
            <a:r>
              <a:rPr lang="hu-HU" sz="3200" dirty="0"/>
              <a:t>Kiírás: december vége</a:t>
            </a:r>
          </a:p>
          <a:p>
            <a:r>
              <a:rPr lang="hu-HU" sz="3200" dirty="0"/>
              <a:t>Jelentkezési határidő: január közepe-vége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991615"/>
            <a:ext cx="1044109" cy="161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545604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229</TotalTime>
  <Words>268</Words>
  <Application>Microsoft Office PowerPoint</Application>
  <PresentationFormat>Widescreen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Fazetta</vt:lpstr>
      <vt:lpstr>Tájékoztató MSc. Képzésre jelentkezőknek</vt:lpstr>
      <vt:lpstr>Menetrend, határidők</vt:lpstr>
      <vt:lpstr>Menetrend, határidők</vt:lpstr>
      <vt:lpstr>Szóbeli záróvizsga – MSc felvételi vizsga</vt:lpstr>
      <vt:lpstr>Szóbeli záróvizsga – MSc felvételi vizsga</vt:lpstr>
      <vt:lpstr>További tanulmányi tudnivalók</vt:lpstr>
      <vt:lpstr>Ösztöndíjak</vt:lpstr>
      <vt:lpstr>Ösztöndíjak</vt:lpstr>
      <vt:lpstr>Kollégiumi felvételi</vt:lpstr>
      <vt:lpstr>Elérhetőségek</vt:lpstr>
      <vt:lpstr>Kérdések?</vt:lpstr>
      <vt:lpstr>Köszönjük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Tájékoztató MSc. Képzésre jelentkezőknek</dc:title>
  <dc:creator>hk_szabod</dc:creator>
  <cp:lastModifiedBy>Windows User</cp:lastModifiedBy>
  <cp:revision>21</cp:revision>
  <dcterms:created xsi:type="dcterms:W3CDTF">2017-10-25T18:41:33Z</dcterms:created>
  <dcterms:modified xsi:type="dcterms:W3CDTF">2018-10-23T16:35:27Z</dcterms:modified>
</cp:coreProperties>
</file>